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gif>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hild looking through binoculars at a snowy mountain landscape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mall rocky island covered with grass and surrounded by ocean with blue sky in the background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Red boat moored by a dock in a river with trees along the shoreline and a cloudy blue sky in the background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19125" marR="0" indent="-619125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83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LZW-Trie: High-Speed Data Compression Using Trie Dictionary"/>
          <p:cNvSpPr txBox="1"/>
          <p:nvPr>
            <p:ph type="ctrTitle"/>
          </p:nvPr>
        </p:nvSpPr>
        <p:spPr>
          <a:xfrm>
            <a:off x="3916014" y="1158842"/>
            <a:ext cx="16551972" cy="2389925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/>
          <a:lstStyle>
            <a:lvl1pPr>
              <a:defRPr sz="63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LZW-Trie: High-Speed Data Compression Using Trie Dictionary</a:t>
            </a:r>
          </a:p>
        </p:txBody>
      </p:sp>
      <p:sp>
        <p:nvSpPr>
          <p:cNvPr id="138" name="A C++/Python Implementation for Efficient Lossless Compression"/>
          <p:cNvSpPr txBox="1"/>
          <p:nvPr>
            <p:ph type="subTitle" sz="quarter" idx="1"/>
          </p:nvPr>
        </p:nvSpPr>
        <p:spPr>
          <a:xfrm>
            <a:off x="5985536" y="4411276"/>
            <a:ext cx="12412928" cy="1587501"/>
          </a:xfrm>
          <a:prstGeom prst="rect">
            <a:avLst/>
          </a:prstGeom>
        </p:spPr>
        <p:txBody>
          <a:bodyPr/>
          <a:lstStyle>
            <a:lvl1pPr marL="381000" indent="-381000">
              <a:buSzPct val="83000"/>
              <a:buChar char="•"/>
              <a:defRPr sz="3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A C++/Python Implementation for Efficient Lossless Compression</a:t>
            </a:r>
          </a:p>
        </p:txBody>
      </p:sp>
      <p:sp>
        <p:nvSpPr>
          <p:cNvPr id="139" name="Team Leader : Sumit Kumar"/>
          <p:cNvSpPr txBox="1"/>
          <p:nvPr/>
        </p:nvSpPr>
        <p:spPr>
          <a:xfrm>
            <a:off x="373862" y="12286656"/>
            <a:ext cx="773033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0000"/>
              </a:lnSpc>
              <a:defRPr sz="4200"/>
            </a:lvl1pPr>
          </a:lstStyle>
          <a:p>
            <a:pPr/>
            <a:r>
              <a:t>Team Leader : Sumit Kumar</a:t>
            </a:r>
          </a:p>
        </p:txBody>
      </p:sp>
      <p:sp>
        <p:nvSpPr>
          <p:cNvPr id="140" name="Team Member : Aviral Maheshwari,…"/>
          <p:cNvSpPr txBox="1"/>
          <p:nvPr/>
        </p:nvSpPr>
        <p:spPr>
          <a:xfrm>
            <a:off x="8142343" y="12386351"/>
            <a:ext cx="7270396" cy="1146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>
              <a:lnSpc>
                <a:spcPct val="10000"/>
              </a:lnSpc>
              <a:defRPr sz="3600"/>
            </a:pPr>
            <a:r>
              <a:t>Team Member : Aviral Maheshwari,</a:t>
            </a:r>
          </a:p>
          <a:p>
            <a:pPr lvl="2">
              <a:lnSpc>
                <a:spcPct val="10000"/>
              </a:lnSpc>
              <a:spcBef>
                <a:spcPts val="3500"/>
              </a:spcBef>
              <a:defRPr sz="3600"/>
            </a:pPr>
            <a:r>
              <a:t>                         Anubhav Vashistha</a:t>
            </a:r>
          </a:p>
        </p:txBody>
      </p:sp>
      <p:sp>
        <p:nvSpPr>
          <p:cNvPr id="141" name="Guided by : Dr. Jyoti Agarwal"/>
          <p:cNvSpPr txBox="1"/>
          <p:nvPr/>
        </p:nvSpPr>
        <p:spPr>
          <a:xfrm>
            <a:off x="17310244" y="12616856"/>
            <a:ext cx="657212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38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Guided by : Dr. Jyoti Agarwal </a:t>
            </a:r>
          </a:p>
        </p:txBody>
      </p:sp>
      <p:pic>
        <p:nvPicPr>
          <p:cNvPr id="142" name="spacer.gif" descr="spacer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10244" y="12616856"/>
            <a:ext cx="12701" cy="12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80801" y="5618824"/>
            <a:ext cx="8820713" cy="58804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rcRect l="0" t="35491" r="19482" b="0"/>
          <a:stretch>
            <a:fillRect/>
          </a:stretch>
        </p:blipFill>
        <p:spPr>
          <a:xfrm>
            <a:off x="15133291" y="5988949"/>
            <a:ext cx="7270218" cy="5824738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DAA-IV-T251"/>
          <p:cNvSpPr txBox="1"/>
          <p:nvPr/>
        </p:nvSpPr>
        <p:spPr>
          <a:xfrm>
            <a:off x="1793824" y="12922249"/>
            <a:ext cx="3344165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400"/>
            </a:lvl1pPr>
          </a:lstStyle>
          <a:p>
            <a:pPr/>
            <a:r>
              <a:t>DAA-IV-T251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What We Aim to Achieve"/>
          <p:cNvSpPr txBox="1"/>
          <p:nvPr>
            <p:ph type="title"/>
          </p:nvPr>
        </p:nvSpPr>
        <p:spPr>
          <a:xfrm>
            <a:off x="1758500" y="936094"/>
            <a:ext cx="10347874" cy="2268012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/>
          <a:lstStyle>
            <a:lvl1pPr>
              <a:defRPr sz="70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What We Aim to Achieve</a:t>
            </a:r>
          </a:p>
        </p:txBody>
      </p:sp>
      <p:sp>
        <p:nvSpPr>
          <p:cNvPr id="148" name="Efficiency:…"/>
          <p:cNvSpPr txBox="1"/>
          <p:nvPr>
            <p:ph type="body" sz="half" idx="1"/>
          </p:nvPr>
        </p:nvSpPr>
        <p:spPr>
          <a:xfrm>
            <a:off x="1790700" y="3644900"/>
            <a:ext cx="10373274" cy="88392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b="1" sz="40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Helvetica"/>
                <a:ea typeface="Helvetica"/>
                <a:cs typeface="Helvetica"/>
                <a:sym typeface="Helvetica"/>
              </a:defRPr>
            </a:pPr>
            <a:r>
              <a:t>Efficiency:</a:t>
            </a:r>
          </a:p>
          <a:p>
            <a:pPr lvl="1" marL="0" indent="0">
              <a:spcBef>
                <a:spcPts val="0"/>
              </a:spcBef>
              <a:buSzTx/>
              <a:buNone/>
              <a:defRPr sz="3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Reduce text file sizes by 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40–60%</a:t>
            </a:r>
            <a:r>
              <a:t> using adaptive trie compression.</a:t>
            </a:r>
          </a:p>
          <a:p>
            <a:pPr lvl="1" marL="0" indent="0">
              <a:spcBef>
                <a:spcPts val="0"/>
              </a:spcBef>
              <a:buSzTx/>
              <a:buNone/>
              <a:defRPr sz="3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b="1" sz="40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Helvetica"/>
                <a:ea typeface="Helvetica"/>
                <a:cs typeface="Helvetica"/>
                <a:sym typeface="Helvetica"/>
              </a:defRPr>
            </a:pPr>
            <a:r>
              <a:t>Speed:</a:t>
            </a:r>
          </a:p>
          <a:p>
            <a:pPr lvl="1" marL="0" indent="0">
              <a:spcBef>
                <a:spcPts val="0"/>
              </a:spcBef>
              <a:buSzTx/>
              <a:buNone/>
              <a:defRPr sz="3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Achieve 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20% faster</a:t>
            </a:r>
            <a:r>
              <a:t> compression than standard hash-table LZW.</a:t>
            </a:r>
          </a:p>
          <a:p>
            <a:pPr lvl="1" marL="0" indent="0">
              <a:spcBef>
                <a:spcPts val="0"/>
              </a:spcBef>
              <a:buSzTx/>
              <a:buNone/>
              <a:defRPr sz="3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40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Scalability</a:t>
            </a:r>
            <a:r>
              <a:t>:</a:t>
            </a:r>
          </a:p>
          <a:p>
            <a:pPr lvl="1" marL="0" indent="0">
              <a:spcBef>
                <a:spcPts val="0"/>
              </a:spcBef>
              <a:buSzTx/>
              <a:buNone/>
              <a:defRPr sz="3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Handle files from 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1KB to 1GB+</a:t>
            </a:r>
            <a:r>
              <a:t> with dynamic memory management.</a:t>
            </a:r>
          </a:p>
          <a:p>
            <a:pPr lvl="1" marL="0" indent="0">
              <a:spcBef>
                <a:spcPts val="0"/>
              </a:spcBef>
              <a:buSzTx/>
              <a:buNone/>
              <a:defRPr sz="3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  <a:p>
            <a:pPr lvl="1" marL="0" indent="0">
              <a:spcBef>
                <a:spcPts val="0"/>
              </a:spcBef>
              <a:buSzTx/>
              <a:buNone/>
              <a:defRPr sz="40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Education:</a:t>
            </a:r>
          </a:p>
          <a:p>
            <a:pPr lvl="1" marL="0" indent="0">
              <a:spcBef>
                <a:spcPts val="0"/>
              </a:spcBef>
              <a:buSzTx/>
              <a:buNone/>
              <a:defRPr sz="3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Demonstrate real-world trie applications in data compression.</a:t>
            </a:r>
          </a:p>
        </p:txBody>
      </p:sp>
      <p:pic>
        <p:nvPicPr>
          <p:cNvPr id="149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95771" y="4114139"/>
            <a:ext cx="10973330" cy="68062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Built with Modern Tools"/>
          <p:cNvSpPr txBox="1"/>
          <p:nvPr>
            <p:ph type="title"/>
          </p:nvPr>
        </p:nvSpPr>
        <p:spPr>
          <a:xfrm>
            <a:off x="1744288" y="1201013"/>
            <a:ext cx="11029826" cy="2101707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/>
          <a:lstStyle>
            <a:lvl1pPr>
              <a:defRPr sz="68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Built with Modern Tools</a:t>
            </a:r>
          </a:p>
        </p:txBody>
      </p:sp>
      <p:sp>
        <p:nvSpPr>
          <p:cNvPr id="152" name="Languages:   C++17 (Core), Python 3.8+ (Reference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46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Languages:</a:t>
            </a:r>
            <a:r>
              <a:t>   </a:t>
            </a:r>
            <a:r>
              <a:rPr sz="3500"/>
              <a:t>C++17 (Core), Python 3.8+ (Reference)  </a:t>
            </a:r>
          </a:p>
          <a:p>
            <a:pPr>
              <a:defRPr sz="46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Libraries:</a:t>
            </a:r>
            <a:r>
              <a:t>   </a:t>
            </a:r>
            <a:r>
              <a:rPr sz="3500"/>
              <a:t>STL (&lt;unordered_map&gt;, &lt;memory&gt;), Google Test  </a:t>
            </a:r>
            <a:endParaRPr sz="3500"/>
          </a:p>
          <a:p>
            <a:pPr>
              <a:defRPr sz="46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Tools:</a:t>
            </a:r>
            <a:r>
              <a:t>      </a:t>
            </a:r>
            <a:r>
              <a:rPr sz="3500"/>
              <a:t>Git/GitHub  </a:t>
            </a:r>
            <a:endParaRPr sz="3500"/>
          </a:p>
          <a:p>
            <a:pPr>
              <a:defRPr sz="46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OS:</a:t>
            </a:r>
            <a:r>
              <a:t>          </a:t>
            </a:r>
            <a:r>
              <a:rPr sz="3500"/>
              <a:t>Cross-platform (Windows/Linux/macOS)  </a:t>
            </a:r>
          </a:p>
        </p:txBody>
      </p:sp>
      <p:sp>
        <p:nvSpPr>
          <p:cNvPr id="153" name="Hybrid Trie-Hash Dictionary: Optimizes both speed and memory."/>
          <p:cNvSpPr txBox="1"/>
          <p:nvPr/>
        </p:nvSpPr>
        <p:spPr>
          <a:xfrm>
            <a:off x="1439231" y="12142926"/>
            <a:ext cx="13946982" cy="121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spcBef>
                <a:spcPts val="0"/>
              </a:spcBef>
              <a:defRPr sz="3700">
                <a:solidFill>
                  <a:srgbClr val="F8FA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Hybrid Trie-Hash Dictionary</a:t>
            </a:r>
            <a:r>
              <a:t>: Optimizes both speed and memory.</a:t>
            </a:r>
          </a:p>
        </p:txBody>
      </p:sp>
      <p:pic>
        <p:nvPicPr>
          <p:cNvPr id="15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71704" y="4053081"/>
            <a:ext cx="7118459" cy="71184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Why LZW + Trie?"/>
          <p:cNvSpPr txBox="1"/>
          <p:nvPr>
            <p:ph type="title"/>
          </p:nvPr>
        </p:nvSpPr>
        <p:spPr>
          <a:xfrm>
            <a:off x="2067005" y="2053136"/>
            <a:ext cx="7763443" cy="2216655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/>
          <a:lstStyle>
            <a:lvl1pPr>
              <a:defRPr sz="71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Why LZW + Trie?</a:t>
            </a:r>
          </a:p>
        </p:txBody>
      </p:sp>
      <p:sp>
        <p:nvSpPr>
          <p:cNvPr id="157" name="Problem: Traditional LZW with hash tables is slow for prefix searches.…"/>
          <p:cNvSpPr txBox="1"/>
          <p:nvPr>
            <p:ph type="body" idx="1"/>
          </p:nvPr>
        </p:nvSpPr>
        <p:spPr>
          <a:xfrm>
            <a:off x="1784350" y="4611970"/>
            <a:ext cx="20815301" cy="8839201"/>
          </a:xfrm>
          <a:prstGeom prst="rect">
            <a:avLst/>
          </a:prstGeom>
        </p:spPr>
        <p:txBody>
          <a:bodyPr/>
          <a:lstStyle/>
          <a:p>
            <a:pPr marL="571500" indent="-571500">
              <a:lnSpc>
                <a:spcPct val="140000"/>
              </a:lnSpc>
              <a:spcBef>
                <a:spcPts val="0"/>
              </a:spcBef>
              <a:defRPr sz="47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Problem</a:t>
            </a:r>
            <a:r>
              <a:t>: </a:t>
            </a:r>
            <a:r>
              <a:rPr sz="4200"/>
              <a:t>Traditional LZW with hash tables is slow for prefix searches.</a:t>
            </a:r>
            <a:endParaRPr sz="4200"/>
          </a:p>
          <a:p>
            <a:pPr marL="571500" indent="-571500">
              <a:lnSpc>
                <a:spcPct val="140000"/>
              </a:lnSpc>
              <a:spcBef>
                <a:spcPts val="0"/>
              </a:spcBef>
              <a:defRPr sz="47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Solution</a:t>
            </a:r>
            <a:r>
              <a:t>: </a:t>
            </a:r>
            <a:r>
              <a:rPr sz="4200"/>
              <a:t>Trie cuts search time from </a:t>
            </a:r>
            <a:r>
              <a:rPr b="1" sz="4200">
                <a:latin typeface="Helvetica"/>
                <a:ea typeface="Helvetica"/>
                <a:cs typeface="Helvetica"/>
                <a:sym typeface="Helvetica"/>
              </a:rPr>
              <a:t>O(n) → O(k)</a:t>
            </a:r>
            <a:r>
              <a:rPr sz="4200"/>
              <a:t> (k = key length).</a:t>
            </a:r>
            <a:endParaRPr sz="4200"/>
          </a:p>
          <a:p>
            <a:pPr marL="559593" indent="-559593">
              <a:spcBef>
                <a:spcPts val="0"/>
              </a:spcBef>
              <a:defRPr sz="47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Use Case</a:t>
            </a:r>
            <a:r>
              <a:t>: </a:t>
            </a:r>
            <a:r>
              <a:rPr sz="4200"/>
              <a:t>Ideal for compressing:</a:t>
            </a:r>
            <a:endParaRPr sz="4200"/>
          </a:p>
          <a:p>
            <a:pPr lvl="2" marL="1711569" indent="-492369">
              <a:spcBef>
                <a:spcPts val="0"/>
              </a:spcBef>
              <a:defRPr sz="4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Log files</a:t>
            </a:r>
          </a:p>
          <a:p>
            <a:pPr lvl="2" marL="1711569" indent="-492369">
              <a:spcBef>
                <a:spcPts val="0"/>
              </a:spcBef>
              <a:defRPr sz="4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Source code</a:t>
            </a:r>
          </a:p>
          <a:p>
            <a:pPr lvl="2" marL="1711569" indent="-492369">
              <a:spcBef>
                <a:spcPts val="0"/>
              </a:spcBef>
              <a:defRPr sz="4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Repetitive datasets</a:t>
            </a:r>
          </a:p>
        </p:txBody>
      </p:sp>
      <p:pic>
        <p:nvPicPr>
          <p:cNvPr id="15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60499" y="373256"/>
            <a:ext cx="10498614" cy="69990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ompression Engine"/>
          <p:cNvSpPr txBox="1"/>
          <p:nvPr>
            <p:ph type="title"/>
          </p:nvPr>
        </p:nvSpPr>
        <p:spPr>
          <a:xfrm>
            <a:off x="1445317" y="1822881"/>
            <a:ext cx="8999983" cy="2055476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/>
          <a:lstStyle>
            <a:lvl1pPr>
              <a:defRPr sz="62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Compression Engine</a:t>
            </a:r>
          </a:p>
        </p:txBody>
      </p:sp>
      <p:sp>
        <p:nvSpPr>
          <p:cNvPr id="161" name="Input: Read raw data (e.g., &quot;TOBEORNOTTOBEORTOBEORNOT&quot;).…"/>
          <p:cNvSpPr txBox="1"/>
          <p:nvPr>
            <p:ph type="body" sz="half" idx="1"/>
          </p:nvPr>
        </p:nvSpPr>
        <p:spPr>
          <a:xfrm>
            <a:off x="917799" y="4315787"/>
            <a:ext cx="20767182" cy="5084426"/>
          </a:xfrm>
          <a:prstGeom prst="rect">
            <a:avLst/>
          </a:prstGeom>
        </p:spPr>
        <p:txBody>
          <a:bodyPr/>
          <a:lstStyle/>
          <a:p>
            <a:pPr marL="583406" indent="-583406">
              <a:lnSpc>
                <a:spcPct val="110000"/>
              </a:lnSpc>
              <a:spcBef>
                <a:spcPts val="0"/>
              </a:spcBef>
              <a:defRPr sz="47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Input</a:t>
            </a:r>
            <a:r>
              <a:t>: </a:t>
            </a:r>
            <a:r>
              <a:rPr sz="3800"/>
              <a:t>Read raw data (e.g., "TOBEORNOTTOBEORTOBEORNOT").</a:t>
            </a:r>
            <a:endParaRPr sz="4500"/>
          </a:p>
          <a:p>
            <a:pPr marL="583406" indent="-583406">
              <a:lnSpc>
                <a:spcPct val="110000"/>
              </a:lnSpc>
              <a:spcBef>
                <a:spcPts val="0"/>
              </a:spcBef>
              <a:defRPr sz="47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Trie Build</a:t>
            </a:r>
            <a:r>
              <a:t>: </a:t>
            </a:r>
            <a:r>
              <a:rPr sz="3800"/>
              <a:t>Dynamically grow dictionary (e.g., "TO" → 256, "TOB" → 257).</a:t>
            </a:r>
            <a:endParaRPr sz="4000"/>
          </a:p>
          <a:p>
            <a:pPr marL="583406" indent="-583406">
              <a:lnSpc>
                <a:spcPct val="110000"/>
              </a:lnSpc>
              <a:spcBef>
                <a:spcPts val="0"/>
              </a:spcBef>
              <a:defRPr sz="47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Output</a:t>
            </a:r>
            <a:r>
              <a:t>: </a:t>
            </a:r>
            <a:r>
              <a:rPr sz="3800"/>
              <a:t>Emit codes (e.g., 84, 79, 66, 69 → 256, 79, 258).</a:t>
            </a:r>
          </a:p>
        </p:txBody>
      </p:sp>
      <p:pic>
        <p:nvPicPr>
          <p:cNvPr id="16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96029" y="6080260"/>
            <a:ext cx="16264546" cy="108430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Key Innovations"/>
          <p:cNvSpPr txBox="1"/>
          <p:nvPr>
            <p:ph type="title"/>
          </p:nvPr>
        </p:nvSpPr>
        <p:spPr>
          <a:xfrm>
            <a:off x="1905827" y="1277024"/>
            <a:ext cx="7800589" cy="2184815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/>
          <a:lstStyle>
            <a:lvl1pPr>
              <a:defRPr sz="73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Key Innovations</a:t>
            </a:r>
          </a:p>
        </p:txBody>
      </p:sp>
      <p:sp>
        <p:nvSpPr>
          <p:cNvPr id="165" name="Adaptive Code Width: Starts at 9 bits, grows to 16 bits as dictionary expands.…"/>
          <p:cNvSpPr txBox="1"/>
          <p:nvPr>
            <p:ph type="body" sz="half" idx="1"/>
          </p:nvPr>
        </p:nvSpPr>
        <p:spPr>
          <a:xfrm>
            <a:off x="879304" y="3569621"/>
            <a:ext cx="17328827" cy="5001948"/>
          </a:xfrm>
          <a:prstGeom prst="rect">
            <a:avLst/>
          </a:prstGeom>
        </p:spPr>
        <p:txBody>
          <a:bodyPr/>
          <a:lstStyle/>
          <a:p>
            <a:pPr marL="380999" indent="-380999">
              <a:lnSpc>
                <a:spcPct val="130000"/>
              </a:lnSpc>
              <a:spcBef>
                <a:spcPts val="0"/>
              </a:spcBef>
              <a:defRPr sz="40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Adaptive Code Width</a:t>
            </a:r>
            <a:r>
              <a:t>: </a:t>
            </a:r>
            <a:r>
              <a:rPr sz="3600"/>
              <a:t>Starts at 9 bits, grows to 16 bits as dictionary expands.</a:t>
            </a:r>
            <a:endParaRPr sz="3600"/>
          </a:p>
          <a:p>
            <a:pPr marL="380999" indent="-380999">
              <a:lnSpc>
                <a:spcPct val="130000"/>
              </a:lnSpc>
              <a:spcBef>
                <a:spcPts val="0"/>
              </a:spcBef>
              <a:defRPr sz="40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Memory Safety</a:t>
            </a:r>
            <a:r>
              <a:t>: </a:t>
            </a:r>
            <a:r>
              <a:rPr sz="3600"/>
              <a:t>Smart pointers (</a:t>
            </a:r>
            <a:r>
              <a:rPr b="1" sz="3600">
                <a:latin typeface="Helvetica"/>
                <a:ea typeface="Helvetica"/>
                <a:cs typeface="Helvetica"/>
                <a:sym typeface="Helvetica"/>
              </a:rPr>
              <a:t>unique_ptr</a:t>
            </a:r>
            <a:r>
              <a:rPr sz="3600"/>
              <a:t>) prevent leaks.</a:t>
            </a:r>
          </a:p>
          <a:p>
            <a:pPr marL="380999" indent="-380999">
              <a:lnSpc>
                <a:spcPct val="130000"/>
              </a:lnSpc>
              <a:spcBef>
                <a:spcPts val="0"/>
              </a:spcBef>
              <a:defRPr sz="40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Threading</a:t>
            </a:r>
            <a:r>
              <a:t>: </a:t>
            </a:r>
            <a:r>
              <a:rPr sz="3600"/>
              <a:t>Optional parallel compression for large files.</a:t>
            </a:r>
          </a:p>
        </p:txBody>
      </p:sp>
      <p:pic>
        <p:nvPicPr>
          <p:cNvPr id="16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rcRect l="0" t="17358" r="0" b="17358"/>
          <a:stretch>
            <a:fillRect/>
          </a:stretch>
        </p:blipFill>
        <p:spPr>
          <a:xfrm>
            <a:off x="7575946" y="8666651"/>
            <a:ext cx="9232005" cy="4017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End-to-End Pipeline"/>
          <p:cNvSpPr txBox="1"/>
          <p:nvPr>
            <p:ph type="title"/>
          </p:nvPr>
        </p:nvSpPr>
        <p:spPr>
          <a:xfrm>
            <a:off x="2067005" y="1939781"/>
            <a:ext cx="9335203" cy="2378984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/>
          <a:lstStyle>
            <a:lvl1pPr>
              <a:defRPr sz="6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End-to-End Pipeline</a:t>
            </a:r>
          </a:p>
        </p:txBody>
      </p:sp>
      <p:sp>
        <p:nvSpPr>
          <p:cNvPr id="169" name="Input Data: Original uncompressed information…"/>
          <p:cNvSpPr txBox="1"/>
          <p:nvPr>
            <p:ph type="body" idx="1"/>
          </p:nvPr>
        </p:nvSpPr>
        <p:spPr>
          <a:xfrm>
            <a:off x="1330190" y="4027159"/>
            <a:ext cx="20815301" cy="8839201"/>
          </a:xfrm>
          <a:prstGeom prst="rect">
            <a:avLst/>
          </a:prstGeom>
        </p:spPr>
        <p:txBody>
          <a:bodyPr/>
          <a:lstStyle/>
          <a:p>
            <a:pPr marL="381000" indent="-381000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Input Data</a:t>
            </a:r>
            <a:r>
              <a:t>: </a:t>
            </a:r>
            <a:r>
              <a:rPr sz="3300"/>
              <a:t>Original uncompressed information</a:t>
            </a:r>
          </a:p>
          <a:p>
            <a:pPr marL="381000" indent="-381000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Compressed Codes</a:t>
            </a:r>
            <a:r>
              <a:t>: </a:t>
            </a:r>
            <a:r>
              <a:rPr sz="3300"/>
              <a:t>Encoded representations of data patterns</a:t>
            </a:r>
          </a:p>
          <a:p>
            <a:pPr marL="381000" indent="-381000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Trie Compression</a:t>
            </a:r>
            <a:r>
              <a:t>:</a:t>
            </a:r>
            <a:r>
              <a:rPr sz="3300"/>
              <a:t> Prefix-tree based encoding process</a:t>
            </a:r>
            <a:endParaRPr sz="3300"/>
          </a:p>
          <a:p>
            <a:pPr marL="381000" indent="-381000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Trie Decompression</a:t>
            </a:r>
            <a:r>
              <a:t>: </a:t>
            </a:r>
            <a:r>
              <a:rPr sz="3300"/>
              <a:t>Dictionary rebuilding from compressed trie paths</a:t>
            </a:r>
            <a:endParaRPr sz="3300"/>
          </a:p>
          <a:p>
            <a:pPr marL="381000" indent="-381000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Reconstructed Data</a:t>
            </a:r>
            <a:r>
              <a:t>: </a:t>
            </a:r>
            <a:r>
              <a:rPr sz="3300"/>
              <a:t>Decompressed output regenerated from codes</a:t>
            </a:r>
            <a:endParaRPr sz="3300"/>
          </a:p>
          <a:p>
            <a:pPr marL="381000" indent="-381000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Output Validation</a:t>
            </a:r>
            <a:r>
              <a:t>: </a:t>
            </a:r>
            <a:r>
              <a:rPr sz="3300"/>
              <a:t>Verification of data integrity post-compression</a:t>
            </a:r>
          </a:p>
        </p:txBody>
      </p:sp>
      <p:pic>
        <p:nvPicPr>
          <p:cNvPr id="170" name="Screenshot_2025-04-21_at_2.31.34_AM-removebg-preview (1).png" descr="Screenshot_2025-04-21_at_2.31.34_AM-removebg-preview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39046" y="922872"/>
            <a:ext cx="10031778" cy="5475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Who Does What?"/>
          <p:cNvSpPr txBox="1"/>
          <p:nvPr>
            <p:ph type="title"/>
          </p:nvPr>
        </p:nvSpPr>
        <p:spPr>
          <a:xfrm>
            <a:off x="1813725" y="680781"/>
            <a:ext cx="7188615" cy="2414710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/>
          <a:lstStyle>
            <a:lvl1pPr>
              <a:defRPr sz="60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Who Does What?</a:t>
            </a:r>
          </a:p>
        </p:txBody>
      </p:sp>
      <p:graphicFrame>
        <p:nvGraphicFramePr>
          <p:cNvPr id="173" name="Table 1"/>
          <p:cNvGraphicFramePr/>
          <p:nvPr/>
        </p:nvGraphicFramePr>
        <p:xfrm>
          <a:off x="1881326" y="3599568"/>
          <a:ext cx="17905004" cy="7915393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4445678"/>
                <a:gridCol w="5242888"/>
                <a:gridCol w="8203736"/>
              </a:tblGrid>
              <a:tr h="1975673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Member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Role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Deliverables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975673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Sumit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400">
                          <a:solidFill>
                            <a:srgbClr val="FFFFFF"/>
                          </a:solidFill>
                        </a:rPr>
                        <a:t>Trie Architect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900">
                          <a:solidFill>
                            <a:srgbClr val="FFFFFF"/>
                          </a:solidFill>
                        </a:rPr>
                        <a:t>Trie design, 
compression core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975673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Aviral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100">
                          <a:solidFill>
                            <a:srgbClr val="FFFFFF"/>
                          </a:solidFill>
                        </a:rPr>
                        <a:t>System Engineer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900">
                          <a:solidFill>
                            <a:srgbClr val="FFFFFF"/>
                          </a:solidFill>
                        </a:rPr>
                        <a:t>Decompression, I/O, memory optimization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975673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Anubhav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600">
                          <a:solidFill>
                            <a:srgbClr val="FFFFFF"/>
                          </a:solidFill>
                        </a:rPr>
                        <a:t>QA Lead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900">
                          <a:solidFill>
                            <a:srgbClr val="FFFFFF"/>
                          </a:solidFill>
                        </a:rPr>
                        <a:t>Test cases, benchmarks, 
user docs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